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</p:sldIdLst>
  <p:sldSz cx="6875463" cy="90360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88CD"/>
    <a:srgbClr val="7698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94660"/>
  </p:normalViewPr>
  <p:slideViewPr>
    <p:cSldViewPr snapToGrid="0">
      <p:cViewPr varScale="1">
        <p:scale>
          <a:sx n="62" d="100"/>
          <a:sy n="62" d="100"/>
        </p:scale>
        <p:origin x="2453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660" y="1478817"/>
            <a:ext cx="5844144" cy="3145884"/>
          </a:xfrm>
        </p:spPr>
        <p:txBody>
          <a:bodyPr anchor="b"/>
          <a:lstStyle>
            <a:lvl1pPr algn="ctr">
              <a:defRPr sz="451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9433" y="4746018"/>
            <a:ext cx="5156597" cy="2181620"/>
          </a:xfrm>
        </p:spPr>
        <p:txBody>
          <a:bodyPr/>
          <a:lstStyle>
            <a:lvl1pPr marL="0" indent="0" algn="ctr">
              <a:buNone/>
              <a:defRPr sz="1805"/>
            </a:lvl1pPr>
            <a:lvl2pPr marL="343769" indent="0" algn="ctr">
              <a:buNone/>
              <a:defRPr sz="1504"/>
            </a:lvl2pPr>
            <a:lvl3pPr marL="687537" indent="0" algn="ctr">
              <a:buNone/>
              <a:defRPr sz="1353"/>
            </a:lvl3pPr>
            <a:lvl4pPr marL="1031306" indent="0" algn="ctr">
              <a:buNone/>
              <a:defRPr sz="1203"/>
            </a:lvl4pPr>
            <a:lvl5pPr marL="1375075" indent="0" algn="ctr">
              <a:buNone/>
              <a:defRPr sz="1203"/>
            </a:lvl5pPr>
            <a:lvl6pPr marL="1718843" indent="0" algn="ctr">
              <a:buNone/>
              <a:defRPr sz="1203"/>
            </a:lvl6pPr>
            <a:lvl7pPr marL="2062612" indent="0" algn="ctr">
              <a:buNone/>
              <a:defRPr sz="1203"/>
            </a:lvl7pPr>
            <a:lvl8pPr marL="2406381" indent="0" algn="ctr">
              <a:buNone/>
              <a:defRPr sz="1203"/>
            </a:lvl8pPr>
            <a:lvl9pPr marL="2750149" indent="0" algn="ctr">
              <a:buNone/>
              <a:defRPr sz="120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D09D-8220-41F8-90AB-65833ED9BA7E}" type="datetimeFigureOut">
              <a:rPr lang="en-BE" smtClean="0"/>
              <a:t>06/10/2024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EA28-8B0B-4070-BE47-863315BFE56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752615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D09D-8220-41F8-90AB-65833ED9BA7E}" type="datetimeFigureOut">
              <a:rPr lang="en-BE" smtClean="0"/>
              <a:t>06/10/2024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EA28-8B0B-4070-BE47-863315BFE56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50851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20253" y="481086"/>
            <a:ext cx="1482522" cy="76576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2688" y="481086"/>
            <a:ext cx="4361622" cy="765763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D09D-8220-41F8-90AB-65833ED9BA7E}" type="datetimeFigureOut">
              <a:rPr lang="en-BE" smtClean="0"/>
              <a:t>06/10/2024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EA28-8B0B-4070-BE47-863315BFE56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10384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D09D-8220-41F8-90AB-65833ED9BA7E}" type="datetimeFigureOut">
              <a:rPr lang="en-BE" smtClean="0"/>
              <a:t>06/10/2024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EA28-8B0B-4070-BE47-863315BFE56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93325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107" y="2252740"/>
            <a:ext cx="5930087" cy="3758745"/>
          </a:xfrm>
        </p:spPr>
        <p:txBody>
          <a:bodyPr anchor="b"/>
          <a:lstStyle>
            <a:lvl1pPr>
              <a:defRPr sz="451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9107" y="6047045"/>
            <a:ext cx="5930087" cy="1976635"/>
          </a:xfrm>
        </p:spPr>
        <p:txBody>
          <a:bodyPr/>
          <a:lstStyle>
            <a:lvl1pPr marL="0" indent="0">
              <a:buNone/>
              <a:defRPr sz="1805">
                <a:solidFill>
                  <a:schemeClr val="tx1"/>
                </a:solidFill>
              </a:defRPr>
            </a:lvl1pPr>
            <a:lvl2pPr marL="343769" indent="0">
              <a:buNone/>
              <a:defRPr sz="1504">
                <a:solidFill>
                  <a:schemeClr val="tx1">
                    <a:tint val="75000"/>
                  </a:schemeClr>
                </a:solidFill>
              </a:defRPr>
            </a:lvl2pPr>
            <a:lvl3pPr marL="687537" indent="0">
              <a:buNone/>
              <a:defRPr sz="1353">
                <a:solidFill>
                  <a:schemeClr val="tx1">
                    <a:tint val="75000"/>
                  </a:schemeClr>
                </a:solidFill>
              </a:defRPr>
            </a:lvl3pPr>
            <a:lvl4pPr marL="1031306" indent="0">
              <a:buNone/>
              <a:defRPr sz="1203">
                <a:solidFill>
                  <a:schemeClr val="tx1">
                    <a:tint val="75000"/>
                  </a:schemeClr>
                </a:solidFill>
              </a:defRPr>
            </a:lvl4pPr>
            <a:lvl5pPr marL="1375075" indent="0">
              <a:buNone/>
              <a:defRPr sz="1203">
                <a:solidFill>
                  <a:schemeClr val="tx1">
                    <a:tint val="75000"/>
                  </a:schemeClr>
                </a:solidFill>
              </a:defRPr>
            </a:lvl5pPr>
            <a:lvl6pPr marL="1718843" indent="0">
              <a:buNone/>
              <a:defRPr sz="1203">
                <a:solidFill>
                  <a:schemeClr val="tx1">
                    <a:tint val="75000"/>
                  </a:schemeClr>
                </a:solidFill>
              </a:defRPr>
            </a:lvl6pPr>
            <a:lvl7pPr marL="2062612" indent="0">
              <a:buNone/>
              <a:defRPr sz="1203">
                <a:solidFill>
                  <a:schemeClr val="tx1">
                    <a:tint val="75000"/>
                  </a:schemeClr>
                </a:solidFill>
              </a:defRPr>
            </a:lvl7pPr>
            <a:lvl8pPr marL="2406381" indent="0">
              <a:buNone/>
              <a:defRPr sz="1203">
                <a:solidFill>
                  <a:schemeClr val="tx1">
                    <a:tint val="75000"/>
                  </a:schemeClr>
                </a:solidFill>
              </a:defRPr>
            </a:lvl8pPr>
            <a:lvl9pPr marL="2750149" indent="0">
              <a:buNone/>
              <a:defRPr sz="12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D09D-8220-41F8-90AB-65833ED9BA7E}" type="datetimeFigureOut">
              <a:rPr lang="en-BE" smtClean="0"/>
              <a:t>06/10/2024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EA28-8B0B-4070-BE47-863315BFE56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84380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2688" y="2405430"/>
            <a:ext cx="2922072" cy="57332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0703" y="2405430"/>
            <a:ext cx="2922072" cy="57332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D09D-8220-41F8-90AB-65833ED9BA7E}" type="datetimeFigureOut">
              <a:rPr lang="en-BE" smtClean="0"/>
              <a:t>06/10/2024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EA28-8B0B-4070-BE47-863315BFE56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68933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584" y="481088"/>
            <a:ext cx="5930087" cy="17465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3584" y="2215088"/>
            <a:ext cx="2908643" cy="1085580"/>
          </a:xfrm>
        </p:spPr>
        <p:txBody>
          <a:bodyPr anchor="b"/>
          <a:lstStyle>
            <a:lvl1pPr marL="0" indent="0">
              <a:buNone/>
              <a:defRPr sz="1805" b="1"/>
            </a:lvl1pPr>
            <a:lvl2pPr marL="343769" indent="0">
              <a:buNone/>
              <a:defRPr sz="1504" b="1"/>
            </a:lvl2pPr>
            <a:lvl3pPr marL="687537" indent="0">
              <a:buNone/>
              <a:defRPr sz="1353" b="1"/>
            </a:lvl3pPr>
            <a:lvl4pPr marL="1031306" indent="0">
              <a:buNone/>
              <a:defRPr sz="1203" b="1"/>
            </a:lvl4pPr>
            <a:lvl5pPr marL="1375075" indent="0">
              <a:buNone/>
              <a:defRPr sz="1203" b="1"/>
            </a:lvl5pPr>
            <a:lvl6pPr marL="1718843" indent="0">
              <a:buNone/>
              <a:defRPr sz="1203" b="1"/>
            </a:lvl6pPr>
            <a:lvl7pPr marL="2062612" indent="0">
              <a:buNone/>
              <a:defRPr sz="1203" b="1"/>
            </a:lvl7pPr>
            <a:lvl8pPr marL="2406381" indent="0">
              <a:buNone/>
              <a:defRPr sz="1203" b="1"/>
            </a:lvl8pPr>
            <a:lvl9pPr marL="2750149" indent="0">
              <a:buNone/>
              <a:defRPr sz="120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584" y="3300668"/>
            <a:ext cx="2908643" cy="48547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0704" y="2215088"/>
            <a:ext cx="2922967" cy="1085580"/>
          </a:xfrm>
        </p:spPr>
        <p:txBody>
          <a:bodyPr anchor="b"/>
          <a:lstStyle>
            <a:lvl1pPr marL="0" indent="0">
              <a:buNone/>
              <a:defRPr sz="1805" b="1"/>
            </a:lvl1pPr>
            <a:lvl2pPr marL="343769" indent="0">
              <a:buNone/>
              <a:defRPr sz="1504" b="1"/>
            </a:lvl2pPr>
            <a:lvl3pPr marL="687537" indent="0">
              <a:buNone/>
              <a:defRPr sz="1353" b="1"/>
            </a:lvl3pPr>
            <a:lvl4pPr marL="1031306" indent="0">
              <a:buNone/>
              <a:defRPr sz="1203" b="1"/>
            </a:lvl4pPr>
            <a:lvl5pPr marL="1375075" indent="0">
              <a:buNone/>
              <a:defRPr sz="1203" b="1"/>
            </a:lvl5pPr>
            <a:lvl6pPr marL="1718843" indent="0">
              <a:buNone/>
              <a:defRPr sz="1203" b="1"/>
            </a:lvl6pPr>
            <a:lvl7pPr marL="2062612" indent="0">
              <a:buNone/>
              <a:defRPr sz="1203" b="1"/>
            </a:lvl7pPr>
            <a:lvl8pPr marL="2406381" indent="0">
              <a:buNone/>
              <a:defRPr sz="1203" b="1"/>
            </a:lvl8pPr>
            <a:lvl9pPr marL="2750149" indent="0">
              <a:buNone/>
              <a:defRPr sz="120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0704" y="3300668"/>
            <a:ext cx="2922967" cy="48547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D09D-8220-41F8-90AB-65833ED9BA7E}" type="datetimeFigureOut">
              <a:rPr lang="en-BE" smtClean="0"/>
              <a:t>06/10/2024</a:t>
            </a:fld>
            <a:endParaRPr lang="en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EA28-8B0B-4070-BE47-863315BFE56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355708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D09D-8220-41F8-90AB-65833ED9BA7E}" type="datetimeFigureOut">
              <a:rPr lang="en-BE" smtClean="0"/>
              <a:t>06/10/2024</a:t>
            </a:fld>
            <a:endParaRPr lang="en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EA28-8B0B-4070-BE47-863315BFE56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93566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D09D-8220-41F8-90AB-65833ED9BA7E}" type="datetimeFigureOut">
              <a:rPr lang="en-BE" smtClean="0"/>
              <a:t>06/10/2024</a:t>
            </a:fld>
            <a:endParaRPr lang="en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EA28-8B0B-4070-BE47-863315BFE56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34975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583" y="602403"/>
            <a:ext cx="2217516" cy="2108412"/>
          </a:xfrm>
        </p:spPr>
        <p:txBody>
          <a:bodyPr anchor="b"/>
          <a:lstStyle>
            <a:lvl1pPr>
              <a:defRPr sz="240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2967" y="1301026"/>
            <a:ext cx="3480703" cy="6421452"/>
          </a:xfrm>
        </p:spPr>
        <p:txBody>
          <a:bodyPr/>
          <a:lstStyle>
            <a:lvl1pPr>
              <a:defRPr sz="2406"/>
            </a:lvl1pPr>
            <a:lvl2pPr>
              <a:defRPr sz="2105"/>
            </a:lvl2pPr>
            <a:lvl3pPr>
              <a:defRPr sz="1805"/>
            </a:lvl3pPr>
            <a:lvl4pPr>
              <a:defRPr sz="1504"/>
            </a:lvl4pPr>
            <a:lvl5pPr>
              <a:defRPr sz="1504"/>
            </a:lvl5pPr>
            <a:lvl6pPr>
              <a:defRPr sz="1504"/>
            </a:lvl6pPr>
            <a:lvl7pPr>
              <a:defRPr sz="1504"/>
            </a:lvl7pPr>
            <a:lvl8pPr>
              <a:defRPr sz="1504"/>
            </a:lvl8pPr>
            <a:lvl9pPr>
              <a:defRPr sz="15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583" y="2710815"/>
            <a:ext cx="2217516" cy="5022120"/>
          </a:xfrm>
        </p:spPr>
        <p:txBody>
          <a:bodyPr/>
          <a:lstStyle>
            <a:lvl1pPr marL="0" indent="0">
              <a:buNone/>
              <a:defRPr sz="1203"/>
            </a:lvl1pPr>
            <a:lvl2pPr marL="343769" indent="0">
              <a:buNone/>
              <a:defRPr sz="1053"/>
            </a:lvl2pPr>
            <a:lvl3pPr marL="687537" indent="0">
              <a:buNone/>
              <a:defRPr sz="902"/>
            </a:lvl3pPr>
            <a:lvl4pPr marL="1031306" indent="0">
              <a:buNone/>
              <a:defRPr sz="752"/>
            </a:lvl4pPr>
            <a:lvl5pPr marL="1375075" indent="0">
              <a:buNone/>
              <a:defRPr sz="752"/>
            </a:lvl5pPr>
            <a:lvl6pPr marL="1718843" indent="0">
              <a:buNone/>
              <a:defRPr sz="752"/>
            </a:lvl6pPr>
            <a:lvl7pPr marL="2062612" indent="0">
              <a:buNone/>
              <a:defRPr sz="752"/>
            </a:lvl7pPr>
            <a:lvl8pPr marL="2406381" indent="0">
              <a:buNone/>
              <a:defRPr sz="752"/>
            </a:lvl8pPr>
            <a:lvl9pPr marL="2750149" indent="0">
              <a:buNone/>
              <a:defRPr sz="75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D09D-8220-41F8-90AB-65833ED9BA7E}" type="datetimeFigureOut">
              <a:rPr lang="en-BE" smtClean="0"/>
              <a:t>06/10/2024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EA28-8B0B-4070-BE47-863315BFE56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5077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583" y="602403"/>
            <a:ext cx="2217516" cy="2108412"/>
          </a:xfrm>
        </p:spPr>
        <p:txBody>
          <a:bodyPr anchor="b"/>
          <a:lstStyle>
            <a:lvl1pPr>
              <a:defRPr sz="240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22967" y="1301026"/>
            <a:ext cx="3480703" cy="6421452"/>
          </a:xfrm>
        </p:spPr>
        <p:txBody>
          <a:bodyPr anchor="t"/>
          <a:lstStyle>
            <a:lvl1pPr marL="0" indent="0">
              <a:buNone/>
              <a:defRPr sz="2406"/>
            </a:lvl1pPr>
            <a:lvl2pPr marL="343769" indent="0">
              <a:buNone/>
              <a:defRPr sz="2105"/>
            </a:lvl2pPr>
            <a:lvl3pPr marL="687537" indent="0">
              <a:buNone/>
              <a:defRPr sz="1805"/>
            </a:lvl3pPr>
            <a:lvl4pPr marL="1031306" indent="0">
              <a:buNone/>
              <a:defRPr sz="1504"/>
            </a:lvl4pPr>
            <a:lvl5pPr marL="1375075" indent="0">
              <a:buNone/>
              <a:defRPr sz="1504"/>
            </a:lvl5pPr>
            <a:lvl6pPr marL="1718843" indent="0">
              <a:buNone/>
              <a:defRPr sz="1504"/>
            </a:lvl6pPr>
            <a:lvl7pPr marL="2062612" indent="0">
              <a:buNone/>
              <a:defRPr sz="1504"/>
            </a:lvl7pPr>
            <a:lvl8pPr marL="2406381" indent="0">
              <a:buNone/>
              <a:defRPr sz="1504"/>
            </a:lvl8pPr>
            <a:lvl9pPr marL="2750149" indent="0">
              <a:buNone/>
              <a:defRPr sz="150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583" y="2710815"/>
            <a:ext cx="2217516" cy="5022120"/>
          </a:xfrm>
        </p:spPr>
        <p:txBody>
          <a:bodyPr/>
          <a:lstStyle>
            <a:lvl1pPr marL="0" indent="0">
              <a:buNone/>
              <a:defRPr sz="1203"/>
            </a:lvl1pPr>
            <a:lvl2pPr marL="343769" indent="0">
              <a:buNone/>
              <a:defRPr sz="1053"/>
            </a:lvl2pPr>
            <a:lvl3pPr marL="687537" indent="0">
              <a:buNone/>
              <a:defRPr sz="902"/>
            </a:lvl3pPr>
            <a:lvl4pPr marL="1031306" indent="0">
              <a:buNone/>
              <a:defRPr sz="752"/>
            </a:lvl4pPr>
            <a:lvl5pPr marL="1375075" indent="0">
              <a:buNone/>
              <a:defRPr sz="752"/>
            </a:lvl5pPr>
            <a:lvl6pPr marL="1718843" indent="0">
              <a:buNone/>
              <a:defRPr sz="752"/>
            </a:lvl6pPr>
            <a:lvl7pPr marL="2062612" indent="0">
              <a:buNone/>
              <a:defRPr sz="752"/>
            </a:lvl7pPr>
            <a:lvl8pPr marL="2406381" indent="0">
              <a:buNone/>
              <a:defRPr sz="752"/>
            </a:lvl8pPr>
            <a:lvl9pPr marL="2750149" indent="0">
              <a:buNone/>
              <a:defRPr sz="75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D09D-8220-41F8-90AB-65833ED9BA7E}" type="datetimeFigureOut">
              <a:rPr lang="en-BE" smtClean="0"/>
              <a:t>06/10/2024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CEA28-8B0B-4070-BE47-863315BFE56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07518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2688" y="481088"/>
            <a:ext cx="5930087" cy="17465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688" y="2405430"/>
            <a:ext cx="5930087" cy="5733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2688" y="8375082"/>
            <a:ext cx="1546979" cy="4810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0D09D-8220-41F8-90AB-65833ED9BA7E}" type="datetimeFigureOut">
              <a:rPr lang="en-BE" smtClean="0"/>
              <a:t>06/10/2024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7497" y="8375082"/>
            <a:ext cx="2320469" cy="4810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55796" y="8375082"/>
            <a:ext cx="1546979" cy="4810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CEA28-8B0B-4070-BE47-863315BFE56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13953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7537" rtl="0" eaLnBrk="1" latinLnBrk="0" hangingPunct="1">
        <a:lnSpc>
          <a:spcPct val="90000"/>
        </a:lnSpc>
        <a:spcBef>
          <a:spcPct val="0"/>
        </a:spcBef>
        <a:buNone/>
        <a:defRPr sz="330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884" indent="-171884" algn="l" defTabSz="687537" rtl="0" eaLnBrk="1" latinLnBrk="0" hangingPunct="1">
        <a:lnSpc>
          <a:spcPct val="90000"/>
        </a:lnSpc>
        <a:spcBef>
          <a:spcPts val="752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15653" indent="-171884" algn="l" defTabSz="687537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5" kern="1200">
          <a:solidFill>
            <a:schemeClr val="tx1"/>
          </a:solidFill>
          <a:latin typeface="+mn-lt"/>
          <a:ea typeface="+mn-ea"/>
          <a:cs typeface="+mn-cs"/>
        </a:defRPr>
      </a:lvl2pPr>
      <a:lvl3pPr marL="859422" indent="-171884" algn="l" defTabSz="687537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504" kern="1200">
          <a:solidFill>
            <a:schemeClr val="tx1"/>
          </a:solidFill>
          <a:latin typeface="+mn-lt"/>
          <a:ea typeface="+mn-ea"/>
          <a:cs typeface="+mn-cs"/>
        </a:defRPr>
      </a:lvl3pPr>
      <a:lvl4pPr marL="1203190" indent="-171884" algn="l" defTabSz="687537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3" kern="1200">
          <a:solidFill>
            <a:schemeClr val="tx1"/>
          </a:solidFill>
          <a:latin typeface="+mn-lt"/>
          <a:ea typeface="+mn-ea"/>
          <a:cs typeface="+mn-cs"/>
        </a:defRPr>
      </a:lvl4pPr>
      <a:lvl5pPr marL="1546959" indent="-171884" algn="l" defTabSz="687537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3" kern="1200">
          <a:solidFill>
            <a:schemeClr val="tx1"/>
          </a:solidFill>
          <a:latin typeface="+mn-lt"/>
          <a:ea typeface="+mn-ea"/>
          <a:cs typeface="+mn-cs"/>
        </a:defRPr>
      </a:lvl5pPr>
      <a:lvl6pPr marL="1890728" indent="-171884" algn="l" defTabSz="687537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3" kern="1200">
          <a:solidFill>
            <a:schemeClr val="tx1"/>
          </a:solidFill>
          <a:latin typeface="+mn-lt"/>
          <a:ea typeface="+mn-ea"/>
          <a:cs typeface="+mn-cs"/>
        </a:defRPr>
      </a:lvl6pPr>
      <a:lvl7pPr marL="2234496" indent="-171884" algn="l" defTabSz="687537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3" kern="1200">
          <a:solidFill>
            <a:schemeClr val="tx1"/>
          </a:solidFill>
          <a:latin typeface="+mn-lt"/>
          <a:ea typeface="+mn-ea"/>
          <a:cs typeface="+mn-cs"/>
        </a:defRPr>
      </a:lvl7pPr>
      <a:lvl8pPr marL="2578265" indent="-171884" algn="l" defTabSz="687537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3" kern="1200">
          <a:solidFill>
            <a:schemeClr val="tx1"/>
          </a:solidFill>
          <a:latin typeface="+mn-lt"/>
          <a:ea typeface="+mn-ea"/>
          <a:cs typeface="+mn-cs"/>
        </a:defRPr>
      </a:lvl8pPr>
      <a:lvl9pPr marL="2922034" indent="-171884" algn="l" defTabSz="687537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7537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1pPr>
      <a:lvl2pPr marL="343769" algn="l" defTabSz="687537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2pPr>
      <a:lvl3pPr marL="687537" algn="l" defTabSz="687537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3pPr>
      <a:lvl4pPr marL="1031306" algn="l" defTabSz="687537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4pPr>
      <a:lvl5pPr marL="1375075" algn="l" defTabSz="687537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5pPr>
      <a:lvl6pPr marL="1718843" algn="l" defTabSz="687537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6pPr>
      <a:lvl7pPr marL="2062612" algn="l" defTabSz="687537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7pPr>
      <a:lvl8pPr marL="2406381" algn="l" defTabSz="687537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8pPr>
      <a:lvl9pPr marL="2750149" algn="l" defTabSz="687537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hyperlink" Target="http://www.esteelauder.be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5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00">
              <a:srgbClr val="D1DCF0"/>
            </a:gs>
            <a:gs pos="100000">
              <a:srgbClr val="E4EAF6"/>
            </a:gs>
            <a:gs pos="7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94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2178E-6BC8-55C9-122C-7D6D4D734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5281" y="1384853"/>
            <a:ext cx="5829300" cy="3133172"/>
          </a:xfrm>
        </p:spPr>
        <p:txBody>
          <a:bodyPr>
            <a:normAutofit/>
          </a:bodyPr>
          <a:lstStyle/>
          <a:p>
            <a:pPr algn="ctr" rtl="0" fontAlgn="base"/>
            <a:br>
              <a:rPr lang="en-US" sz="1800" b="1" dirty="0">
                <a:solidFill>
                  <a:srgbClr val="002060"/>
                </a:solidFill>
                <a:latin typeface="Optima LT Std" panose="020B0502050508020304" pitchFamily="34" charset="0"/>
                <a:ea typeface="Times New Roman" panose="02020603050405020304" pitchFamily="18" charset="0"/>
              </a:rPr>
            </a:br>
            <a:br>
              <a:rPr lang="en-US" sz="1800" b="1" dirty="0">
                <a:solidFill>
                  <a:srgbClr val="002060"/>
                </a:solidFill>
                <a:latin typeface="Optima LT Std" panose="020B0502050508020304" pitchFamily="34" charset="0"/>
                <a:ea typeface="Times New Roman" panose="02020603050405020304" pitchFamily="18" charset="0"/>
              </a:rPr>
            </a:br>
            <a:br>
              <a:rPr lang="en-US" sz="1800" b="1" dirty="0">
                <a:solidFill>
                  <a:srgbClr val="002060"/>
                </a:solidFill>
                <a:latin typeface="Optima LT Std" panose="020B0502050508020304" pitchFamily="34" charset="0"/>
                <a:ea typeface="Times New Roman" panose="02020603050405020304" pitchFamily="18" charset="0"/>
              </a:rPr>
            </a:br>
            <a:br>
              <a:rPr lang="en-US" sz="1800" b="1" dirty="0">
                <a:solidFill>
                  <a:srgbClr val="002060"/>
                </a:solidFill>
                <a:latin typeface="Optima LT Std" panose="020B0502050508020304" pitchFamily="34" charset="0"/>
                <a:ea typeface="Times New Roman" panose="02020603050405020304" pitchFamily="18" charset="0"/>
              </a:rPr>
            </a:br>
            <a:br>
              <a:rPr lang="en-GB" sz="1800" dirty="0">
                <a:latin typeface="Optima LT Std" panose="020B0502050508020304" pitchFamily="34" charset="0"/>
              </a:rPr>
            </a:br>
            <a:br>
              <a:rPr lang="en-US" sz="1800" dirty="0">
                <a:latin typeface="Optima LT Std" panose="020B0502050508020304" pitchFamily="34" charset="0"/>
              </a:rPr>
            </a:br>
            <a:br>
              <a:rPr lang="en-US" sz="800" dirty="0">
                <a:latin typeface="Optima LT Std" panose="020B0502050508020304" pitchFamily="34" charset="0"/>
              </a:rPr>
            </a:br>
            <a:br>
              <a:rPr lang="en-GB" sz="1800" dirty="0">
                <a:latin typeface="Optima LT Std" panose="020B0502050508020304" pitchFamily="34" charset="0"/>
              </a:rPr>
            </a:br>
            <a:br>
              <a:rPr lang="en-BE" sz="1800" dirty="0">
                <a:latin typeface="Optima LT Std" panose="020B0502050508020304" pitchFamily="34" charset="0"/>
                <a:ea typeface="Calibri" panose="020F0502020204030204" pitchFamily="34" charset="0"/>
              </a:rPr>
            </a:br>
            <a:endParaRPr lang="en-BE" dirty="0">
              <a:latin typeface="Optima LT Std" panose="020B05020505080203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926EE0-8E0E-0937-112D-728DDEE50D52}"/>
              </a:ext>
            </a:extLst>
          </p:cNvPr>
          <p:cNvSpPr txBox="1"/>
          <p:nvPr/>
        </p:nvSpPr>
        <p:spPr>
          <a:xfrm>
            <a:off x="361156" y="5406203"/>
            <a:ext cx="615315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Optima LT Std" panose="020B0502050508020304" pitchFamily="34" charset="0"/>
                <a:ea typeface="Times New Roman" panose="02020603050405020304" pitchFamily="18" charset="0"/>
              </a:rPr>
              <a:t>You Are </a:t>
            </a:r>
            <a:r>
              <a:rPr lang="en-US" sz="2400" b="1" dirty="0">
                <a:solidFill>
                  <a:srgbClr val="6188CD"/>
                </a:solidFill>
                <a:latin typeface="Optima LT Std" panose="020B0502050508020304" pitchFamily="34" charset="0"/>
                <a:ea typeface="Times New Roman" panose="02020603050405020304" pitchFamily="18" charset="0"/>
              </a:rPr>
              <a:t>#Bluetiful </a:t>
            </a:r>
            <a:r>
              <a:rPr lang="en-US" sz="2400" b="1" dirty="0">
                <a:solidFill>
                  <a:srgbClr val="002060"/>
                </a:solidFill>
                <a:latin typeface="Optima LT Std" panose="020B0502050508020304" pitchFamily="34" charset="0"/>
                <a:ea typeface="Times New Roman" panose="02020603050405020304" pitchFamily="18" charset="0"/>
              </a:rPr>
              <a:t>with Estée Lauder</a:t>
            </a:r>
            <a:br>
              <a:rPr lang="en-US" sz="2400" b="1" dirty="0">
                <a:solidFill>
                  <a:srgbClr val="002060"/>
                </a:solidFill>
                <a:latin typeface="Optima LT Std" panose="020B0502050508020304" pitchFamily="34" charset="0"/>
                <a:ea typeface="Times New Roman" panose="02020603050405020304" pitchFamily="18" charset="0"/>
              </a:rPr>
            </a:br>
            <a:r>
              <a:rPr lang="en-GB" sz="2400" dirty="0">
                <a:solidFill>
                  <a:srgbClr val="FFFFFF"/>
                </a:solidFill>
                <a:latin typeface="Optima LT Std" panose="020B0502050508020304" pitchFamily="34" charset="0"/>
              </a:rPr>
              <a:t>💙 </a:t>
            </a:r>
            <a:r>
              <a:rPr lang="en-GB" sz="2400" dirty="0">
                <a:latin typeface="Optima LT Std" panose="020B0502050508020304" pitchFamily="34" charset="0"/>
              </a:rPr>
              <a:t>Discover the Joy of Blue: Embrace the Resurgence of 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Optima LT Std" panose="020B0502050508020304" pitchFamily="34" charset="0"/>
              </a:rPr>
              <a:t>Blue Makeup</a:t>
            </a:r>
            <a:r>
              <a:rPr lang="en-GB" sz="2400" dirty="0">
                <a:latin typeface="Optima LT Std" panose="020B0502050508020304" pitchFamily="34" charset="0"/>
              </a:rPr>
              <a:t>! 💙​ </a:t>
            </a:r>
          </a:p>
          <a:p>
            <a:pPr algn="ctr"/>
            <a:endParaRPr lang="en-US" sz="1400" dirty="0">
              <a:latin typeface="Optima LT Std" panose="020B0502050508020304" pitchFamily="34" charset="0"/>
            </a:endParaRPr>
          </a:p>
          <a:p>
            <a:pPr algn="ctr"/>
            <a:r>
              <a:rPr lang="en-US" sz="1500" i="1" dirty="0">
                <a:latin typeface="Optima LT Std" panose="020B0502050508020304" pitchFamily="34" charset="0"/>
              </a:rPr>
              <a:t>Currently staging a fabulous comeback, blue hues have </a:t>
            </a:r>
            <a:r>
              <a:rPr lang="fr-FR" sz="1500" i="1" dirty="0">
                <a:latin typeface="Optima LT Std" panose="020B0502050508020304" pitchFamily="34" charset="0"/>
              </a:rPr>
              <a:t>been </a:t>
            </a:r>
            <a:r>
              <a:rPr lang="fr-FR" sz="1500" i="1" dirty="0" err="1">
                <a:latin typeface="Optima LT Std" panose="020B0502050508020304" pitchFamily="34" charset="0"/>
              </a:rPr>
              <a:t>dominating</a:t>
            </a:r>
            <a:r>
              <a:rPr lang="fr-FR" sz="1500" i="1" dirty="0">
                <a:latin typeface="Optima LT Std" panose="020B0502050508020304" pitchFamily="34" charset="0"/>
              </a:rPr>
              <a:t> </a:t>
            </a:r>
            <a:r>
              <a:rPr lang="fr-FR" sz="1500" i="1" dirty="0" err="1">
                <a:latin typeface="Optima LT Std" panose="020B0502050508020304" pitchFamily="34" charset="0"/>
              </a:rPr>
              <a:t>runways</a:t>
            </a:r>
            <a:r>
              <a:rPr lang="fr-FR" sz="1500" i="1" dirty="0">
                <a:latin typeface="Optima LT Std" panose="020B0502050508020304" pitchFamily="34" charset="0"/>
              </a:rPr>
              <a:t> and </a:t>
            </a:r>
            <a:r>
              <a:rPr lang="fr-FR" sz="1500" i="1" dirty="0" err="1">
                <a:latin typeface="Optima LT Std" panose="020B0502050508020304" pitchFamily="34" charset="0"/>
              </a:rPr>
              <a:t>red</a:t>
            </a:r>
            <a:r>
              <a:rPr lang="fr-FR" sz="1500" i="1" dirty="0">
                <a:latin typeface="Optima LT Std" panose="020B0502050508020304" pitchFamily="34" charset="0"/>
              </a:rPr>
              <a:t> </a:t>
            </a:r>
            <a:r>
              <a:rPr lang="fr-FR" sz="1500" i="1" dirty="0" err="1">
                <a:latin typeface="Optima LT Std" panose="020B0502050508020304" pitchFamily="34" charset="0"/>
              </a:rPr>
              <a:t>carpets</a:t>
            </a:r>
            <a:r>
              <a:rPr lang="fr-FR" sz="1500" i="1" dirty="0">
                <a:latin typeface="Optima LT Std" panose="020B0502050508020304" pitchFamily="34" charset="0"/>
              </a:rPr>
              <a:t> </a:t>
            </a:r>
            <a:r>
              <a:rPr lang="fr-FR" sz="1500" i="1" dirty="0" err="1">
                <a:latin typeface="Optima LT Std" panose="020B0502050508020304" pitchFamily="34" charset="0"/>
              </a:rPr>
              <a:t>since</a:t>
            </a:r>
            <a:r>
              <a:rPr lang="fr-FR" sz="1500" i="1" dirty="0">
                <a:latin typeface="Optima LT Std" panose="020B0502050508020304" pitchFamily="34" charset="0"/>
              </a:rPr>
              <a:t> the </a:t>
            </a:r>
            <a:r>
              <a:rPr lang="fr-FR" sz="1500" i="1" dirty="0" err="1">
                <a:latin typeface="Optima LT Std" panose="020B0502050508020304" pitchFamily="34" charset="0"/>
              </a:rPr>
              <a:t>beginning</a:t>
            </a:r>
            <a:r>
              <a:rPr lang="fr-FR" sz="1500" i="1" dirty="0">
                <a:latin typeface="Optima LT Std" panose="020B0502050508020304" pitchFamily="34" charset="0"/>
              </a:rPr>
              <a:t> of 2024</a:t>
            </a:r>
            <a:r>
              <a:rPr lang="en-US" sz="1500" i="1" dirty="0">
                <a:latin typeface="Optima LT Std" panose="020B0502050508020304" pitchFamily="34" charset="0"/>
              </a:rPr>
              <a:t>. Don't be intimidated by blue - anyone can rock a blue makeup look with the right application technique and a shade that complements their skin tone. ​</a:t>
            </a:r>
            <a:br>
              <a:rPr lang="en-US" sz="1500" dirty="0">
                <a:latin typeface="Optima LT Std" panose="020B0502050508020304" pitchFamily="34" charset="0"/>
              </a:rPr>
            </a:br>
            <a:r>
              <a:rPr lang="en-US" sz="1500" dirty="0">
                <a:latin typeface="Optima LT Std" panose="020B0502050508020304" pitchFamily="34" charset="0"/>
              </a:rPr>
              <a:t>​</a:t>
            </a:r>
            <a:br>
              <a:rPr lang="en-US" sz="1500" dirty="0">
                <a:latin typeface="Optima LT Std" panose="020B0502050508020304" pitchFamily="34" charset="0"/>
              </a:rPr>
            </a:br>
            <a:r>
              <a:rPr lang="en-US" sz="1500" dirty="0">
                <a:latin typeface="Optima LT Std" panose="020B0502050508020304" pitchFamily="34" charset="0"/>
              </a:rPr>
              <a:t>So, join us in diving headfirst into this </a:t>
            </a:r>
            <a:r>
              <a:rPr lang="en-US" sz="1500" b="1" dirty="0">
                <a:solidFill>
                  <a:srgbClr val="6188CD"/>
                </a:solidFill>
                <a:latin typeface="Optima LT Std" panose="020B0502050508020304" pitchFamily="34" charset="0"/>
              </a:rPr>
              <a:t>#BlueMakeup </a:t>
            </a:r>
            <a:r>
              <a:rPr lang="en-US" sz="1500" dirty="0">
                <a:latin typeface="Optima LT Std" panose="020B0502050508020304" pitchFamily="34" charset="0"/>
              </a:rPr>
              <a:t>movement, and let's explore just how versatile and enchanting this trend can be! 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292C4D-1511-C857-341E-6CDC952FAB7C}"/>
              </a:ext>
            </a:extLst>
          </p:cNvPr>
          <p:cNvSpPr txBox="1"/>
          <p:nvPr/>
        </p:nvSpPr>
        <p:spPr>
          <a:xfrm>
            <a:off x="511333" y="4344924"/>
            <a:ext cx="3993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GB" sz="1400" dirty="0"/>
            </a:br>
            <a:endParaRPr lang="en-B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3E7C6D-5EB2-7F9B-E323-4DC646D1F37A}"/>
              </a:ext>
            </a:extLst>
          </p:cNvPr>
          <p:cNvSpPr txBox="1"/>
          <p:nvPr/>
        </p:nvSpPr>
        <p:spPr>
          <a:xfrm>
            <a:off x="2794641" y="6468032"/>
            <a:ext cx="415925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800" dirty="0">
              <a:solidFill>
                <a:srgbClr val="000000"/>
              </a:solidFill>
              <a:latin typeface="OptimaEL Tex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BE" sz="13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7C2C05-3CFD-AB31-259A-C7D3BC9CAD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03" b="20791"/>
          <a:stretch/>
        </p:blipFill>
        <p:spPr>
          <a:xfrm>
            <a:off x="8731" y="-41761"/>
            <a:ext cx="6858000" cy="4499769"/>
          </a:xfrm>
          <a:prstGeom prst="rect">
            <a:avLst/>
          </a:prstGeom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E8B83A3-ACC1-D193-9EFB-5B943E1889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170" y="4518025"/>
            <a:ext cx="4207122" cy="68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392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D1DCF0"/>
            </a:gs>
            <a:gs pos="100000">
              <a:srgbClr val="E4EAF6"/>
            </a:gs>
            <a:gs pos="7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95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F5E292F-8E39-2414-9602-BDFC1C642934}"/>
              </a:ext>
            </a:extLst>
          </p:cNvPr>
          <p:cNvSpPr/>
          <p:nvPr/>
        </p:nvSpPr>
        <p:spPr>
          <a:xfrm>
            <a:off x="313120" y="7000289"/>
            <a:ext cx="6249219" cy="1954380"/>
          </a:xfrm>
          <a:prstGeom prst="roundRect">
            <a:avLst/>
          </a:prstGeom>
          <a:solidFill>
            <a:srgbClr val="6188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B0BF0BB-2546-65EF-BCA6-148E656DDDE3}"/>
              </a:ext>
            </a:extLst>
          </p:cNvPr>
          <p:cNvSpPr/>
          <p:nvPr/>
        </p:nvSpPr>
        <p:spPr>
          <a:xfrm>
            <a:off x="313120" y="4927372"/>
            <a:ext cx="6249219" cy="201593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291E334-7A73-07A8-C5A2-6E8C56664E27}"/>
              </a:ext>
            </a:extLst>
          </p:cNvPr>
          <p:cNvSpPr/>
          <p:nvPr/>
        </p:nvSpPr>
        <p:spPr>
          <a:xfrm>
            <a:off x="313120" y="2886178"/>
            <a:ext cx="6249219" cy="198421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BB9ABA9-B9F9-DDD9-4F00-FB9B3B8D058A}"/>
              </a:ext>
            </a:extLst>
          </p:cNvPr>
          <p:cNvSpPr/>
          <p:nvPr/>
        </p:nvSpPr>
        <p:spPr>
          <a:xfrm>
            <a:off x="313120" y="798736"/>
            <a:ext cx="6249219" cy="20399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3E7C6D-5EB2-7F9B-E323-4DC646D1F37A}"/>
              </a:ext>
            </a:extLst>
          </p:cNvPr>
          <p:cNvSpPr txBox="1"/>
          <p:nvPr/>
        </p:nvSpPr>
        <p:spPr>
          <a:xfrm>
            <a:off x="2475004" y="7044978"/>
            <a:ext cx="3768590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" sz="1400" b="1" dirty="0">
                <a:solidFill>
                  <a:srgbClr val="002060"/>
                </a:solidFill>
                <a:latin typeface="Optima LT Std" panose="020B0502050508020304" pitchFamily="34" charset="0"/>
                <a:ea typeface="Arial" panose="020B0604020202020204" pitchFamily="34" charset="0"/>
              </a:rPr>
              <a:t>Pure Color Envy Luxe Eyeshadow Quad in shade Indigo Light </a:t>
            </a:r>
          </a:p>
          <a:p>
            <a:pPr algn="just"/>
            <a:endParaRPr lang="en" sz="500" b="1" dirty="0">
              <a:solidFill>
                <a:srgbClr val="002060"/>
              </a:solidFill>
              <a:latin typeface="Optima LT Std" panose="020B0502050508020304" pitchFamily="34" charset="0"/>
              <a:ea typeface="Arial" panose="020B0604020202020204" pitchFamily="34" charset="0"/>
            </a:endParaRPr>
          </a:p>
          <a:p>
            <a:pPr algn="just"/>
            <a:r>
              <a:rPr lang="en" sz="1400" dirty="0">
                <a:solidFill>
                  <a:srgbClr val="002060"/>
                </a:solidFill>
                <a:latin typeface="Optima LT Std" panose="020B0502050508020304" pitchFamily="34" charset="0"/>
                <a:ea typeface="Arial" panose="020B0604020202020204" pitchFamily="34" charset="0"/>
              </a:rPr>
              <a:t>T</a:t>
            </a:r>
            <a:r>
              <a:rPr lang="en" sz="1400" dirty="0">
                <a:latin typeface="Optima LT Std" panose="020B0502050508020304" pitchFamily="34" charset="0"/>
                <a:ea typeface="Arial" panose="020B0604020202020204" pitchFamily="34" charset="0"/>
              </a:rPr>
              <a:t>ake the guesswork out of crafting the perfect eye look. From matte to sparkle, these soft formulas glide on effortlessly for easy blendability, providing lasting, flawless wear. </a:t>
            </a:r>
          </a:p>
          <a:p>
            <a:pPr algn="just"/>
            <a:endParaRPr lang="en" sz="500" dirty="0">
              <a:latin typeface="Optima LT Std" panose="020B0502050508020304" pitchFamily="34" charset="0"/>
              <a:ea typeface="Arial" panose="020B0604020202020204" pitchFamily="34" charset="0"/>
            </a:endParaRPr>
          </a:p>
          <a:p>
            <a:pPr algn="just"/>
            <a:r>
              <a:rPr lang="en" sz="1200" i="1" dirty="0">
                <a:latin typeface="Optima LT Std" panose="020B0502050508020304" pitchFamily="34" charset="0"/>
                <a:ea typeface="Arial" panose="020B0604020202020204" pitchFamily="34" charset="0"/>
              </a:rPr>
              <a:t>Available in all Estée Lauder point of sales</a:t>
            </a:r>
          </a:p>
          <a:p>
            <a:pPr algn="just"/>
            <a:r>
              <a:rPr lang="en" sz="1200" i="1" dirty="0">
                <a:latin typeface="Optima LT Std" panose="020B0502050508020304" pitchFamily="34" charset="0"/>
              </a:rPr>
              <a:t>Suggested Retail price </a:t>
            </a:r>
            <a:r>
              <a:rPr lang="en-US" sz="1200" i="1" dirty="0">
                <a:latin typeface="Optima LT Std" panose="020B0502050508020304" pitchFamily="34" charset="0"/>
              </a:rPr>
              <a:t>€64</a:t>
            </a:r>
            <a:endParaRPr lang="en" sz="1200" i="1" dirty="0">
              <a:latin typeface="Optima LT Std" panose="020B05020505080203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E4BAC4-F4CF-C568-1CF6-7C0ACC714362}"/>
              </a:ext>
            </a:extLst>
          </p:cNvPr>
          <p:cNvSpPr txBox="1"/>
          <p:nvPr/>
        </p:nvSpPr>
        <p:spPr>
          <a:xfrm rot="16200000">
            <a:off x="-3280736" y="6528217"/>
            <a:ext cx="68579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457200" algn="l"/>
              </a:tabLst>
            </a:pPr>
            <a:r>
              <a:rPr lang="en-US" sz="1400" b="1" dirty="0">
                <a:solidFill>
                  <a:srgbClr val="000000"/>
                </a:solidFill>
                <a:latin typeface="OptimaEL Text"/>
                <a:ea typeface="Calibri" panose="020F0502020204030204" pitchFamily="34" charset="0"/>
                <a:cs typeface="Times New Roman" panose="02020603050405020304" pitchFamily="18" charset="0"/>
              </a:rPr>
              <a:t>For more information contact mwauters@be.clinique.com</a:t>
            </a:r>
            <a:endParaRPr lang="en-BE" sz="1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1EDD8B-233B-BBEC-24F5-49F7DE996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537" y="71902"/>
            <a:ext cx="3112384" cy="453061"/>
          </a:xfrm>
          <a:prstGeom prst="rect">
            <a:avLst/>
          </a:prstGeom>
        </p:spPr>
      </p:pic>
      <p:pic>
        <p:nvPicPr>
          <p:cNvPr id="3" name="Picture 2" descr="A close-up of a makeup kit">
            <a:extLst>
              <a:ext uri="{FF2B5EF4-FFF2-40B4-BE49-F238E27FC236}">
                <a16:creationId xmlns:a16="http://schemas.microsoft.com/office/drawing/2014/main" id="{EB3F6221-A1DF-813D-9E39-D8657E1913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760" b="79037" l="29280" r="719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48" t="22475" r="22729" b="14678"/>
          <a:stretch/>
        </p:blipFill>
        <p:spPr>
          <a:xfrm>
            <a:off x="592598" y="7121963"/>
            <a:ext cx="1882043" cy="1661385"/>
          </a:xfrm>
          <a:prstGeom prst="rect">
            <a:avLst/>
          </a:prstGeom>
        </p:spPr>
      </p:pic>
      <p:pic>
        <p:nvPicPr>
          <p:cNvPr id="8" name="Picture 7" descr="A black tube with gold text">
            <a:extLst>
              <a:ext uri="{FF2B5EF4-FFF2-40B4-BE49-F238E27FC236}">
                <a16:creationId xmlns:a16="http://schemas.microsoft.com/office/drawing/2014/main" id="{542B203A-BDE8-47D2-50C2-D4425B609F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84" b="81697" l="43169" r="58650">
                        <a14:foregroundMark x1="50404" y1="10263" x2="48949" y2="6384"/>
                        <a14:foregroundMark x1="48949" y1="7596" x2="47009" y2="12929"/>
                        <a14:foregroundMark x1="45352" y1="20162" x2="44947" y2="76283"/>
                        <a14:foregroundMark x1="44947" y1="76283" x2="52829" y2="81697"/>
                        <a14:foregroundMark x1="48222" y1="80242" x2="52587" y2="76646"/>
                        <a14:foregroundMark x1="44382" y1="24970" x2="43411" y2="68889"/>
                        <a14:foregroundMark x1="48464" y1="9535" x2="48464" y2="100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290" t="565" r="39399" b="15793"/>
          <a:stretch/>
        </p:blipFill>
        <p:spPr>
          <a:xfrm flipH="1">
            <a:off x="1332061" y="2997126"/>
            <a:ext cx="403114" cy="174630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AF58EEB-6BA7-D3F2-275E-776260067D7A}"/>
              </a:ext>
            </a:extLst>
          </p:cNvPr>
          <p:cNvSpPr txBox="1"/>
          <p:nvPr/>
        </p:nvSpPr>
        <p:spPr>
          <a:xfrm>
            <a:off x="620392" y="949193"/>
            <a:ext cx="383105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>
                <a:solidFill>
                  <a:schemeClr val="accent1">
                    <a:lumMod val="50000"/>
                  </a:schemeClr>
                </a:solidFill>
                <a:latin typeface="Optima LT Std" panose="020B05020505080203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Kajal Eyeliner Duo Smoke and </a:t>
            </a:r>
            <a:r>
              <a:rPr lang="fr-FR" sz="1400" b="1" dirty="0" err="1">
                <a:solidFill>
                  <a:schemeClr val="accent1">
                    <a:lumMod val="50000"/>
                  </a:schemeClr>
                </a:solidFill>
                <a:latin typeface="Optima LT Std" panose="020B05020505080203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Brighten</a:t>
            </a:r>
            <a:r>
              <a:rPr lang="fr-FR" sz="1400" b="1" dirty="0">
                <a:solidFill>
                  <a:schemeClr val="accent1">
                    <a:lumMod val="50000"/>
                  </a:schemeClr>
                </a:solidFill>
                <a:latin typeface="Optima LT Std" panose="020B05020505080203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fr-FR" sz="1400" b="1" dirty="0" err="1">
                <a:solidFill>
                  <a:schemeClr val="accent1">
                    <a:lumMod val="50000"/>
                  </a:schemeClr>
                </a:solidFill>
                <a:latin typeface="Optima LT Std" panose="020B05020505080203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shade</a:t>
            </a:r>
            <a:r>
              <a:rPr lang="fr-FR" sz="1400" b="1" dirty="0">
                <a:solidFill>
                  <a:schemeClr val="accent1">
                    <a:lumMod val="50000"/>
                  </a:schemeClr>
                </a:solidFill>
                <a:latin typeface="Optima LT Std" panose="020B05020505080203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Marine / Sky Blue</a:t>
            </a:r>
          </a:p>
          <a:p>
            <a:pPr algn="just"/>
            <a:endParaRPr lang="fr-FR" sz="500" b="1" dirty="0">
              <a:solidFill>
                <a:schemeClr val="accent1">
                  <a:lumMod val="50000"/>
                </a:schemeClr>
              </a:solidFill>
              <a:latin typeface="Optima LT Std" panose="020B05020505080203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1400" dirty="0">
                <a:latin typeface="Optima LT Std" panose="020B0502050508020304" pitchFamily="34" charset="0"/>
              </a:rPr>
              <a:t>Line, define and create eye-opening looks with this dual-ended creamy pencil featuring two beautiful blue contrasting high-impact hues.</a:t>
            </a:r>
          </a:p>
          <a:p>
            <a:pPr algn="just"/>
            <a:endParaRPr lang="en-GB" sz="500" dirty="0">
              <a:latin typeface="Optima LT Std" panose="020B0502050508020304" pitchFamily="34" charset="0"/>
            </a:endParaRPr>
          </a:p>
          <a:p>
            <a:pPr algn="just"/>
            <a:r>
              <a:rPr lang="en-GB" sz="1200" i="1" dirty="0">
                <a:latin typeface="Optima LT Std" panose="020B0502050508020304" pitchFamily="34" charset="0"/>
              </a:rPr>
              <a:t>Available via </a:t>
            </a:r>
            <a:r>
              <a:rPr lang="en-GB" sz="1200" i="1" dirty="0">
                <a:latin typeface="Optima LT Std" panose="020B05020505080203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www.esteelauder.be</a:t>
            </a:r>
            <a:endParaRPr lang="en-GB" sz="1200" i="1" dirty="0">
              <a:latin typeface="Optima LT Std" panose="020B0502050508020304" pitchFamily="34" charset="0"/>
            </a:endParaRPr>
          </a:p>
          <a:p>
            <a:pPr algn="just"/>
            <a:r>
              <a:rPr lang="fr-FR" sz="1200" i="1" dirty="0" err="1">
                <a:latin typeface="Optima LT Std" panose="020B0502050508020304" pitchFamily="34" charset="0"/>
              </a:rPr>
              <a:t>Suggested</a:t>
            </a:r>
            <a:r>
              <a:rPr lang="fr-FR" sz="1200" i="1" dirty="0">
                <a:latin typeface="Optima LT Std" panose="020B0502050508020304" pitchFamily="34" charset="0"/>
              </a:rPr>
              <a:t> </a:t>
            </a:r>
            <a:r>
              <a:rPr lang="fr-FR" sz="1200" i="1" dirty="0" err="1">
                <a:latin typeface="Optima LT Std" panose="020B0502050508020304" pitchFamily="34" charset="0"/>
              </a:rPr>
              <a:t>Retail</a:t>
            </a:r>
            <a:r>
              <a:rPr lang="fr-FR" sz="1200" i="1" dirty="0">
                <a:latin typeface="Optima LT Std" panose="020B0502050508020304" pitchFamily="34" charset="0"/>
              </a:rPr>
              <a:t> Price </a:t>
            </a:r>
            <a:r>
              <a:rPr lang="en-US" sz="1200" i="1" dirty="0">
                <a:latin typeface="Optima LT Std" panose="020B0502050508020304" pitchFamily="34" charset="0"/>
              </a:rPr>
              <a:t>€34</a:t>
            </a:r>
            <a:endParaRPr lang="en-GB" sz="1200" i="1" dirty="0">
              <a:latin typeface="Optima LT Std" panose="020B0502050508020304" pitchFamily="34" charset="0"/>
            </a:endParaRPr>
          </a:p>
          <a:p>
            <a:endParaRPr lang="en-BE" dirty="0"/>
          </a:p>
        </p:txBody>
      </p:sp>
      <p:pic>
        <p:nvPicPr>
          <p:cNvPr id="14" name="Picture 13" descr="A close-up of a blue eyeliner">
            <a:extLst>
              <a:ext uri="{FF2B5EF4-FFF2-40B4-BE49-F238E27FC236}">
                <a16:creationId xmlns:a16="http://schemas.microsoft.com/office/drawing/2014/main" id="{B3D128D9-0781-977D-EE5A-002B958ED1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964" b="90000" l="9957" r="89989">
                        <a14:foregroundMark x1="48170" y1="11174" x2="50700" y2="10283"/>
                        <a14:foregroundMark x1="49569" y1="7287" x2="49569" y2="69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052" y="4987735"/>
            <a:ext cx="1967905" cy="209516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BA1358D-2C83-A46A-3D3B-89AA5B4689B1}"/>
              </a:ext>
            </a:extLst>
          </p:cNvPr>
          <p:cNvSpPr txBox="1"/>
          <p:nvPr/>
        </p:nvSpPr>
        <p:spPr>
          <a:xfrm>
            <a:off x="619119" y="5100438"/>
            <a:ext cx="376859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latin typeface="Optima LT Std" panose="020B05020505080203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 Wear Crayon Gel Waterproof Tenue 24H in shade Sapphire Sky</a:t>
            </a:r>
          </a:p>
          <a:p>
            <a:pPr algn="just"/>
            <a:endParaRPr lang="en-US" sz="500" b="1" dirty="0">
              <a:solidFill>
                <a:schemeClr val="accent1">
                  <a:lumMod val="50000"/>
                </a:schemeClr>
              </a:solidFill>
              <a:latin typeface="Optima LT Std" panose="020B05020505080203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1400" dirty="0">
                <a:latin typeface="Optima LT Std" panose="020B0502050508020304" pitchFamily="34" charset="0"/>
              </a:rPr>
              <a:t>This easy-to-apply gel pencil glides on without ever tugging or dragging. Sets in seconds to become waterproof and </a:t>
            </a:r>
            <a:r>
              <a:rPr lang="en-GB" sz="1400" dirty="0" err="1">
                <a:latin typeface="Optima LT Std" panose="020B0502050508020304" pitchFamily="34" charset="0"/>
              </a:rPr>
              <a:t>smudgeproof</a:t>
            </a:r>
            <a:r>
              <a:rPr lang="en-GB" sz="1400" dirty="0">
                <a:latin typeface="Optima LT Std" panose="020B0502050508020304" pitchFamily="34" charset="0"/>
              </a:rPr>
              <a:t>.</a:t>
            </a:r>
          </a:p>
          <a:p>
            <a:pPr algn="just"/>
            <a:endParaRPr lang="en-GB" sz="500" dirty="0">
              <a:latin typeface="Optima LT Std" panose="020B0502050508020304" pitchFamily="34" charset="0"/>
            </a:endParaRPr>
          </a:p>
          <a:p>
            <a:pPr algn="just"/>
            <a:r>
              <a:rPr lang="en" sz="1200" i="1" dirty="0">
                <a:latin typeface="Optima LT Std" panose="020B0502050508020304" pitchFamily="34" charset="0"/>
                <a:ea typeface="Arial" panose="020B0604020202020204" pitchFamily="34" charset="0"/>
              </a:rPr>
              <a:t>Available in all Estée Lauder point of sales</a:t>
            </a:r>
          </a:p>
          <a:p>
            <a:pPr algn="just"/>
            <a:r>
              <a:rPr lang="en-US" sz="1200" i="1" dirty="0">
                <a:latin typeface="Optima LT Std" panose="020B05020505080203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Suggested Retail Price €29</a:t>
            </a:r>
            <a:endParaRPr lang="en" sz="1200" i="1" dirty="0">
              <a:latin typeface="Optima LT Std" panose="020B0502050508020304" pitchFamily="34" charset="0"/>
              <a:ea typeface="Arial" panose="020B0604020202020204" pitchFamily="34" charset="0"/>
            </a:endParaRPr>
          </a:p>
          <a:p>
            <a:endParaRPr lang="en-BE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63062E-D8B2-22CE-A685-746B165C3D8B}"/>
              </a:ext>
            </a:extLst>
          </p:cNvPr>
          <p:cNvSpPr txBox="1"/>
          <p:nvPr/>
        </p:nvSpPr>
        <p:spPr>
          <a:xfrm>
            <a:off x="1083149" y="442749"/>
            <a:ext cx="4709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b="1" dirty="0">
                <a:solidFill>
                  <a:srgbClr val="6188CD"/>
                </a:solidFill>
                <a:latin typeface="Optima LT Std" panose="020B0502050508020304" pitchFamily="34" charset="0"/>
              </a:rPr>
              <a:t>HOW TO GET THE LOOK?</a:t>
            </a:r>
            <a:endParaRPr lang="en-BE" b="1" dirty="0">
              <a:solidFill>
                <a:srgbClr val="6188CD"/>
              </a:solidFill>
              <a:latin typeface="Optima LT Std" panose="020B05020505080203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5ED98DF-F937-AEBB-FDC6-65F7FECB30E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124" b="97303" l="9630" r="89630">
                        <a14:foregroundMark x1="39259" y1="10337" x2="44444" y2="8764"/>
                        <a14:foregroundMark x1="42963" y1="6742" x2="42963" y2="9213"/>
                        <a14:foregroundMark x1="38519" y1="9663" x2="40000" y2="7865"/>
                        <a14:foregroundMark x1="42963" y1="4270" x2="48889" y2="3596"/>
                        <a14:foregroundMark x1="48148" y1="1573" x2="50370" y2="4045"/>
                        <a14:foregroundMark x1="51852" y1="7865" x2="51852" y2="7865"/>
                        <a14:foregroundMark x1="41481" y1="89663" x2="48148" y2="90337"/>
                        <a14:foregroundMark x1="39259" y1="19775" x2="39259" y2="25169"/>
                        <a14:foregroundMark x1="43704" y1="26966" x2="40741" y2="39551"/>
                        <a14:backgroundMark x1="58519" y1="94157" x2="51111" y2="97753"/>
                        <a14:backgroundMark x1="34655" y1="25169" x2="34798" y2="26773"/>
                        <a14:backgroundMark x1="34074" y1="18652" x2="34174" y2="197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81117" y="1007637"/>
            <a:ext cx="525777" cy="17331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A7310E-1268-9607-D9B6-7F068F1E4322}"/>
              </a:ext>
            </a:extLst>
          </p:cNvPr>
          <p:cNvSpPr txBox="1"/>
          <p:nvPr/>
        </p:nvSpPr>
        <p:spPr>
          <a:xfrm>
            <a:off x="2475004" y="3082471"/>
            <a:ext cx="376859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solidFill>
                  <a:srgbClr val="002060"/>
                </a:solidFill>
                <a:latin typeface="Optima LT Std" panose="020B0502050508020304" pitchFamily="34" charset="0"/>
              </a:rPr>
              <a:t>Turbo Lash High-Powered Mascara in Black</a:t>
            </a:r>
          </a:p>
          <a:p>
            <a:pPr algn="just"/>
            <a:endParaRPr lang="en-US" sz="500" b="1" dirty="0">
              <a:solidFill>
                <a:srgbClr val="002060"/>
              </a:solidFill>
              <a:latin typeface="Optima LT Std" panose="020B0502050508020304" pitchFamily="34" charset="0"/>
            </a:endParaRPr>
          </a:p>
          <a:p>
            <a:pPr algn="just"/>
            <a:r>
              <a:rPr lang="en-US" sz="1400" dirty="0">
                <a:latin typeface="Optima LT Std" panose="020B0502050508020304" pitchFamily="34" charset="0"/>
              </a:rPr>
              <a:t>Builds long, full volume to your lashes, to get your most dramatic lash-look while nourishing and conditioning for visibly restored lashes that look thicker and healthier.</a:t>
            </a:r>
          </a:p>
          <a:p>
            <a:pPr algn="just"/>
            <a:endParaRPr lang="en-US" sz="500" dirty="0">
              <a:latin typeface="Optima LT Std" panose="020B0502050508020304" pitchFamily="34" charset="0"/>
            </a:endParaRPr>
          </a:p>
          <a:p>
            <a:pPr algn="just"/>
            <a:r>
              <a:rPr lang="en" sz="1200" i="1" dirty="0">
                <a:latin typeface="Optima LT Std" panose="020B0502050508020304" pitchFamily="34" charset="0"/>
              </a:rPr>
              <a:t>Available in all Estée Lauder point of sales</a:t>
            </a:r>
            <a:br>
              <a:rPr lang="en" sz="1200" i="1" dirty="0">
                <a:latin typeface="Optima LT Std" panose="020B0502050508020304" pitchFamily="34" charset="0"/>
              </a:rPr>
            </a:br>
            <a:r>
              <a:rPr lang="en-US" sz="1200" i="1" dirty="0">
                <a:latin typeface="Optima LT Std" panose="020B0502050508020304" pitchFamily="34" charset="0"/>
              </a:rPr>
              <a:t>Suggested retail price €39 </a:t>
            </a:r>
            <a:r>
              <a:rPr lang="en-GB" sz="1200" i="1" dirty="0">
                <a:latin typeface="Optima LT Std" panose="020B0502050508020304" pitchFamily="34" charset="0"/>
              </a:rPr>
              <a:t>​ </a:t>
            </a:r>
          </a:p>
          <a:p>
            <a:pPr algn="just"/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420242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1323</TotalTime>
  <Words>323</Words>
  <Application>Microsoft Office PowerPoint</Application>
  <PresentationFormat>Custom</PresentationFormat>
  <Paragraphs>30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Optima LT Std</vt:lpstr>
      <vt:lpstr>OptimaEL Text</vt:lpstr>
      <vt:lpstr>Office 2013 - 2022 Theme</vt:lpstr>
      <vt:lpstr>         </vt:lpstr>
      <vt:lpstr>PowerPoint Presentation</vt:lpstr>
    </vt:vector>
  </TitlesOfParts>
  <Company>The Estee Lauder Companies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 Are #Bluetiful with Estée Lauder 💙 Discover the Joy of Blue: Embrace the Resurgence of Blue Makeup! 💙​  Currently staging a fabulous comeback, blue hues have been dominating runways and red carpets since the beginning of 2024. Don't be intimidated by blue—anyone can rock a blue makeup look with the right application technique and a shade that complements their skin tone. ​ ​ So, join us in diving headfirst into this #BlueMakeup movement, and let's explore just how versatile and enchanting this trend can be!      </dc:title>
  <dc:creator>Goven, Zoe</dc:creator>
  <cp:lastModifiedBy>Wauters, Marie</cp:lastModifiedBy>
  <cp:revision>15</cp:revision>
  <dcterms:created xsi:type="dcterms:W3CDTF">2024-05-06T14:41:33Z</dcterms:created>
  <dcterms:modified xsi:type="dcterms:W3CDTF">2024-06-10T10:08:06Z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f34ead-50a3-4950-8a39-fca3a33c48cb_Enabled">
    <vt:lpwstr>true</vt:lpwstr>
  </property>
  <property fmtid="{D5CDD505-2E9C-101B-9397-08002B2CF9AE}" pid="3" name="MSIP_Label_b1f34ead-50a3-4950-8a39-fca3a33c48cb_SetDate">
    <vt:lpwstr>2024-05-07T14:43:44Z</vt:lpwstr>
  </property>
  <property fmtid="{D5CDD505-2E9C-101B-9397-08002B2CF9AE}" pid="4" name="MSIP_Label_b1f34ead-50a3-4950-8a39-fca3a33c48cb_Method">
    <vt:lpwstr>Standard</vt:lpwstr>
  </property>
  <property fmtid="{D5CDD505-2E9C-101B-9397-08002B2CF9AE}" pid="5" name="MSIP_Label_b1f34ead-50a3-4950-8a39-fca3a33c48cb_Name">
    <vt:lpwstr>Confidential</vt:lpwstr>
  </property>
  <property fmtid="{D5CDD505-2E9C-101B-9397-08002B2CF9AE}" pid="6" name="MSIP_Label_b1f34ead-50a3-4950-8a39-fca3a33c48cb_SiteId">
    <vt:lpwstr>0c5638da-d686-4d6a-8df4-e0552c70cb17</vt:lpwstr>
  </property>
  <property fmtid="{D5CDD505-2E9C-101B-9397-08002B2CF9AE}" pid="7" name="MSIP_Label_b1f34ead-50a3-4950-8a39-fca3a33c48cb_ActionId">
    <vt:lpwstr>3b9c5ad8-930c-4a3d-a061-ef92c33f01f3</vt:lpwstr>
  </property>
  <property fmtid="{D5CDD505-2E9C-101B-9397-08002B2CF9AE}" pid="8" name="MSIP_Label_b1f34ead-50a3-4950-8a39-fca3a33c48cb_ContentBits">
    <vt:lpwstr>0</vt:lpwstr>
  </property>
</Properties>
</file>